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4"/>
  </p:notesMasterIdLst>
  <p:sldIdLst>
    <p:sldId id="257" r:id="rId2"/>
    <p:sldId id="258" r:id="rId3"/>
    <p:sldId id="294" r:id="rId4"/>
    <p:sldId id="259" r:id="rId5"/>
    <p:sldId id="260" r:id="rId6"/>
    <p:sldId id="262" r:id="rId7"/>
    <p:sldId id="261" r:id="rId8"/>
    <p:sldId id="273" r:id="rId9"/>
    <p:sldId id="285" r:id="rId10"/>
    <p:sldId id="291" r:id="rId11"/>
    <p:sldId id="281" r:id="rId12"/>
    <p:sldId id="266" r:id="rId13"/>
  </p:sldIdLst>
  <p:sldSz cx="9144000" cy="6858000" type="screen4x3"/>
  <p:notesSz cx="7099300" cy="102346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D65"/>
    <a:srgbClr val="FFCC66"/>
    <a:srgbClr val="CCCC00"/>
    <a:srgbClr val="CCFF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A8638283-00EB-4670-84CC-EB40D7B867B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7307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BF757-4C9D-413C-9951-A8DCB3ECD4B3}" type="slidenum">
              <a:rPr lang="hu-HU" smtClean="0"/>
              <a:pPr/>
              <a:t>8</a:t>
            </a:fld>
            <a:endParaRPr lang="hu-HU" smtClean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endParaRPr lang="hu-HU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8017" tIns="48148" rIns="98017" bIns="48148" anchor="b"/>
          <a:lstStyle/>
          <a:p>
            <a:pPr algn="r" eaLnBrk="0" hangingPunct="0"/>
            <a:r>
              <a:rPr lang="hu-HU" sz="1300">
                <a:latin typeface="Times New Roman" pitchFamily="18" charset="0"/>
              </a:rPr>
              <a:t>1</a:t>
            </a:r>
            <a:endParaRPr lang="hu-HU" sz="1300">
              <a:latin typeface="Times New Roman CE" charset="-18"/>
            </a:endParaRP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endParaRPr lang="hu-HU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endParaRPr lang="hu-HU"/>
          </a:p>
        </p:txBody>
      </p:sp>
      <p:sp>
        <p:nvSpPr>
          <p:cNvPr id="2048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 w="12700" cap="flat"/>
        </p:spPr>
      </p:sp>
      <p:sp>
        <p:nvSpPr>
          <p:cNvPr id="2048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 lIns="98017" tIns="48148" rIns="98017" bIns="48148"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44438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8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</p:grpSp>
      <p:sp>
        <p:nvSpPr>
          <p:cNvPr id="3810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810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8D49F-DFD2-41BA-B397-80E3D4DBC2C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A293B-4E1B-4189-A383-E096E5C3B68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6C3A4-68DD-4F5F-BE50-C4920A6B3CD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BBB4A-F60F-446C-9A69-BE73A6DB8FA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C3670-03F6-43FE-9EB9-E8996233342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C309D-15B2-4C5E-95C1-DD414DBDB79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10362-E2AB-4C92-94CB-CC738538F3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59D7-06B1-43E8-9B21-34A15D78142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69EA1-3705-4508-AC14-14DB1D206B1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5EB77-2AB9-4028-BDBA-C946796BA80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2A089-FE20-49FD-8E9D-7C3E6EE6769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2C90D-9F2B-4B41-BF95-C9F32F6ECE1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A36A2-12B6-4FAB-A1E9-0F519EA0B1D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3686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6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6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7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7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7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7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7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7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7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7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7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7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8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8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8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8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8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8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8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8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8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8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9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9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9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9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9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9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9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9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9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hu-HU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89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0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0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0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0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0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0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0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0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0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0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1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1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1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1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1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1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1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1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1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1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2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2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2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2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2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2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2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2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2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2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3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3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3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3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3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3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3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3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3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3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4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4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4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4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4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4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4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4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4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4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5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5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5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5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5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5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5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5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5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5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6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6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6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6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6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6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6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6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6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6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7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7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7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7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7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7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7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7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7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7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8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8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8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8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8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8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8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8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8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8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9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9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9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9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9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9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9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9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9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699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0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0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0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0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0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0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0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0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0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0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1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1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1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1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1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1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1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1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1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1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2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2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2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2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2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2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2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2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2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2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3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3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3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3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3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3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3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3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3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3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4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4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4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4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4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4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4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4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4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4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5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5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5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5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5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5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5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5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5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5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6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6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6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6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6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6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6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6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6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6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7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7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7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7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7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7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7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7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7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7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8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708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</p:grpSp>
      <p:sp>
        <p:nvSpPr>
          <p:cNvPr id="3708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A59540A-95AD-4EFA-B0BB-0A97AF35134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3708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708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708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3708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5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wmf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18" Type="http://schemas.openxmlformats.org/officeDocument/2006/relationships/image" Target="../media/image4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.wmf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2800" b="1" dirty="0" smtClean="0">
                <a:solidFill>
                  <a:srgbClr val="F7ED65"/>
                </a:solidFill>
                <a:latin typeface="Monotype Corsiva" pitchFamily="66" charset="0"/>
              </a:rPr>
              <a:t>Szendrő Városi Sport- és Szabadidő Klub</a:t>
            </a:r>
            <a:br>
              <a:rPr lang="hu-HU" sz="2800" b="1" dirty="0" smtClean="0">
                <a:solidFill>
                  <a:srgbClr val="F7ED65"/>
                </a:solidFill>
                <a:latin typeface="Monotype Corsiva" pitchFamily="66" charset="0"/>
              </a:rPr>
            </a:br>
            <a:r>
              <a:rPr lang="hu-HU" sz="2800" b="1" dirty="0" smtClean="0">
                <a:solidFill>
                  <a:srgbClr val="F7ED65"/>
                </a:solidFill>
                <a:latin typeface="Monotype Corsiva" pitchFamily="66" charset="0"/>
              </a:rPr>
              <a:t>Természetjáró Szakosztály</a:t>
            </a:r>
            <a:br>
              <a:rPr lang="hu-HU" sz="2800" b="1" dirty="0" smtClean="0">
                <a:solidFill>
                  <a:srgbClr val="F7ED65"/>
                </a:solidFill>
                <a:latin typeface="Monotype Corsiva" pitchFamily="66" charset="0"/>
              </a:rPr>
            </a:br>
            <a:endParaRPr lang="hu-HU" sz="2800" b="1" dirty="0" smtClean="0">
              <a:solidFill>
                <a:srgbClr val="F7ED65"/>
              </a:solidFill>
              <a:latin typeface="Monotype Corsiva" pitchFamily="66" charset="0"/>
            </a:endParaRPr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4643438"/>
            <a:ext cx="2239962" cy="12239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357438" y="3857625"/>
            <a:ext cx="4643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2017. </a:t>
            </a:r>
            <a:r>
              <a:rPr lang="hu-HU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április </a:t>
            </a:r>
            <a:r>
              <a:rPr lang="hu-HU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21-23.</a:t>
            </a:r>
            <a:endParaRPr lang="hu-HU" sz="3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8920" name="Picture 8" descr="elimg_13210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43188" y="2214563"/>
            <a:ext cx="3810000" cy="1390650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85786" y="214290"/>
            <a:ext cx="750099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2"/>
            </a:outerShdw>
          </a:effectLst>
          <a:scene3d>
            <a:camera prst="orthographicFront"/>
            <a:lightRig rig="sunset" dir="t">
              <a:rot lat="0" lon="0" rev="1800000"/>
            </a:lightRig>
          </a:scene3d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hu-HU" sz="5400" b="1" dirty="0">
                <a:solidFill>
                  <a:srgbClr val="F7ED65"/>
                </a:solidFill>
                <a:latin typeface="Monotype Corsiva" pitchFamily="66" charset="0"/>
              </a:rPr>
              <a:t> </a:t>
            </a:r>
            <a:r>
              <a:rPr lang="hu-HU" sz="5400" b="1" dirty="0" smtClean="0">
                <a:solidFill>
                  <a:srgbClr val="F7ED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ea typeface="+mj-ea"/>
                <a:cs typeface="+mj-cs"/>
              </a:rPr>
              <a:t>XII. </a:t>
            </a:r>
            <a:r>
              <a:rPr lang="hu-HU" sz="5400" b="1" dirty="0">
                <a:solidFill>
                  <a:srgbClr val="F7ED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ea typeface="+mj-ea"/>
                <a:cs typeface="+mj-cs"/>
              </a:rPr>
              <a:t>Vitézlő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hu-HU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nemzetközi teljesítménytúra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7863" y="1412875"/>
            <a:ext cx="3206750" cy="2381250"/>
          </a:xfrm>
          <a:prstGeom prst="rect">
            <a:avLst/>
          </a:prstGeom>
          <a:ln w="57150" cap="flat" cmpd="thickThin" algn="ctr">
            <a:solidFill>
              <a:srgbClr val="0000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194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>
              <a:defRPr/>
            </a:pPr>
            <a:r>
              <a:rPr lang="hu-HU" b="1" dirty="0" smtClean="0">
                <a:solidFill>
                  <a:schemeClr val="hlink"/>
                </a:solidFill>
                <a:latin typeface="Monotype Corsiva" pitchFamily="66" charset="0"/>
              </a:rPr>
              <a:t>Vitézlő rajt cél</a:t>
            </a: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0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0350"/>
            <a:ext cx="7747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260350"/>
            <a:ext cx="773112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sphotos-e.ak.fbcdn.net/hphotos-ak-ash4/469690_321465181259933_1978842119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071563"/>
            <a:ext cx="2519362" cy="2122487"/>
          </a:xfrm>
          <a:prstGeom prst="rect">
            <a:avLst/>
          </a:prstGeom>
          <a:ln w="57150" cap="flat" cmpd="thickThin" algn="ctr">
            <a:solidFill>
              <a:srgbClr val="0000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Kép 13" descr="DSC_01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388" y="3397250"/>
            <a:ext cx="4897437" cy="3265488"/>
          </a:xfrm>
          <a:prstGeom prst="rect">
            <a:avLst/>
          </a:prstGeom>
          <a:ln w="57150" cap="flat" cmpd="thickThin" algn="ctr">
            <a:solidFill>
              <a:srgbClr val="0000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16" descr="http://sphotos-g.ak.fbcdn.net/hphotos-ak-snc7/469639_321463634593421_1280453917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13" y="1985963"/>
            <a:ext cx="2878137" cy="2105025"/>
          </a:xfrm>
          <a:prstGeom prst="rect">
            <a:avLst/>
          </a:prstGeom>
          <a:ln w="57150" cap="flat" cmpd="thickThin" algn="ctr">
            <a:solidFill>
              <a:srgbClr val="0000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244" y="4187910"/>
            <a:ext cx="3576369" cy="2377905"/>
          </a:xfrm>
          <a:prstGeom prst="rect">
            <a:avLst/>
          </a:prstGeom>
          <a:ln w="57150" cap="flat" cmpd="thickThin" algn="ctr">
            <a:solidFill>
              <a:srgbClr val="0000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420938"/>
            <a:ext cx="8134350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b="1" smtClean="0">
                <a:solidFill>
                  <a:schemeClr val="hlink"/>
                </a:solidFill>
                <a:latin typeface="Monotype Corsiva" pitchFamily="66" charset="0"/>
              </a:rPr>
              <a:t>Üzenetek a túrán kihelyezett véleményfalról: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sz="2400" smtClean="0"/>
              <a:t>Nagyon jó volt a túra! Először voltam, bevallom a barátaimmal a 35km-en és rájöttem ez a túra nem piskóta! Nehéz volt, de a jó szervezés, a segítőkész szervezők és a helyiek könnyebbé és szebbé tették az élményt! Köszönöm, hogy szerveznek ilyeneket! Mindenkinek el fogom mesélni, hogy milyen klassz ez a túra és érdemes eljönni!</a:t>
            </a:r>
            <a:endParaRPr lang="hu-HU" sz="2400" i="1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sz="1800" b="1" i="1" smtClean="0">
                <a:solidFill>
                  <a:schemeClr val="tx2"/>
                </a:solidFill>
              </a:rPr>
              <a:t>Köszönöm, Lilla (Hajdúszoboszló)</a:t>
            </a:r>
            <a:endParaRPr lang="hu-HU" sz="18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sz="2400" smtClean="0"/>
              <a:t>Nagyon jól szervezett színvonalas túra volt. Örülök, hogy itt lehettünk! Jövőre is jövünk!  </a:t>
            </a:r>
            <a:endParaRPr lang="hu-HU" sz="2400" i="1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sz="1800" b="1" i="1" smtClean="0">
                <a:solidFill>
                  <a:schemeClr val="tx2"/>
                </a:solidFill>
              </a:rPr>
              <a:t>Tiszaújvárosi Természetjárók</a:t>
            </a:r>
          </a:p>
        </p:txBody>
      </p:sp>
      <p:pic>
        <p:nvPicPr>
          <p:cNvPr id="69636" name="Picture 4" descr="P1100660r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260350"/>
            <a:ext cx="3217862" cy="1981200"/>
          </a:xfrm>
          <a:ln w="57150" cap="flat" cmpd="thickThin" algn="ctr">
            <a:solidFill>
              <a:srgbClr val="0000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9637" name="Picture 5" descr="termszetiimg_123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27088" y="260350"/>
            <a:ext cx="3538537" cy="1981200"/>
          </a:xfrm>
          <a:ln w="57150" cap="flat" cmpd="thickThin" algn="ctr">
            <a:solidFill>
              <a:srgbClr val="0000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805488"/>
            <a:ext cx="8229600" cy="1052512"/>
          </a:xfrm>
        </p:spPr>
        <p:txBody>
          <a:bodyPr/>
          <a:lstStyle/>
          <a:p>
            <a:pPr eaLnBrk="1" hangingPunct="1">
              <a:defRPr/>
            </a:pPr>
            <a:r>
              <a:rPr lang="hu-HU" sz="4000" b="1" dirty="0" smtClean="0">
                <a:solidFill>
                  <a:schemeClr val="hlink"/>
                </a:solidFill>
                <a:latin typeface="Monotype Corsiva" pitchFamily="66" charset="0"/>
              </a:rPr>
              <a:t>További információk weboldalunkon:</a:t>
            </a:r>
            <a:br>
              <a:rPr lang="hu-HU" sz="4000" b="1" dirty="0" smtClean="0">
                <a:solidFill>
                  <a:schemeClr val="hlink"/>
                </a:solidFill>
                <a:latin typeface="Monotype Corsiva" pitchFamily="66" charset="0"/>
              </a:rPr>
            </a:br>
            <a:r>
              <a:rPr lang="hu-HU" sz="4000" b="1" dirty="0" err="1" smtClean="0">
                <a:solidFill>
                  <a:schemeClr val="hlink"/>
                </a:solidFill>
                <a:latin typeface="Monotype Corsiva" pitchFamily="66" charset="0"/>
              </a:rPr>
              <a:t>www.szendroitura.hu</a:t>
            </a:r>
            <a:endParaRPr lang="de-DE" sz="4000" b="1" dirty="0" smtClean="0">
              <a:solidFill>
                <a:schemeClr val="hlink"/>
              </a:solidFill>
              <a:latin typeface="Monotype Corsiva" pitchFamily="66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16129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sz="4400" b="1" dirty="0" smtClean="0">
                <a:solidFill>
                  <a:schemeClr val="hlink"/>
                </a:solidFill>
                <a:latin typeface="Monotype Corsiva" pitchFamily="66" charset="0"/>
              </a:rPr>
              <a:t>Szeretettel várjuk  április </a:t>
            </a:r>
            <a:r>
              <a:rPr lang="hu-HU" sz="4400" b="1" dirty="0" smtClean="0">
                <a:solidFill>
                  <a:schemeClr val="hlink"/>
                </a:solidFill>
                <a:latin typeface="Monotype Corsiva" pitchFamily="66" charset="0"/>
              </a:rPr>
              <a:t>21-23.</a:t>
            </a:r>
            <a:endParaRPr lang="hu-HU" sz="4400" b="1" dirty="0" smtClean="0">
              <a:solidFill>
                <a:schemeClr val="hlink"/>
              </a:solidFill>
              <a:latin typeface="Monotype Corsiva" pitchFamily="66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sz="4400" b="1" dirty="0" smtClean="0">
                <a:solidFill>
                  <a:schemeClr val="hlink"/>
                </a:solidFill>
                <a:latin typeface="Monotype Corsiva" pitchFamily="66" charset="0"/>
              </a:rPr>
              <a:t>a </a:t>
            </a:r>
            <a:r>
              <a:rPr lang="hu-HU" sz="4400" b="1" dirty="0" smtClean="0">
                <a:solidFill>
                  <a:schemeClr val="hlink"/>
                </a:solidFill>
                <a:latin typeface="Monotype Corsiva" pitchFamily="66" charset="0"/>
              </a:rPr>
              <a:t>XII. </a:t>
            </a:r>
            <a:r>
              <a:rPr lang="hu-HU" sz="4400" b="1" dirty="0" smtClean="0">
                <a:solidFill>
                  <a:schemeClr val="hlink"/>
                </a:solidFill>
                <a:latin typeface="Monotype Corsiva" pitchFamily="66" charset="0"/>
              </a:rPr>
              <a:t>Vitézlő túránkon!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de-DE" sz="4400" b="1" dirty="0" smtClean="0">
              <a:solidFill>
                <a:schemeClr val="hlink"/>
              </a:solidFill>
              <a:latin typeface="Monotype Corsiva" pitchFamily="66" charset="0"/>
            </a:endParaRPr>
          </a:p>
        </p:txBody>
      </p:sp>
      <p:pic>
        <p:nvPicPr>
          <p:cNvPr id="18436" name="Picture 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284538"/>
            <a:ext cx="7747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437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3284538"/>
            <a:ext cx="7747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438" name="Kép 6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1714500"/>
            <a:ext cx="40036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424863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4000" b="1" dirty="0" smtClean="0">
                <a:solidFill>
                  <a:schemeClr val="hlink"/>
                </a:solidFill>
                <a:latin typeface="Monotype Corsiva" pitchFamily="66" charset="0"/>
              </a:rPr>
              <a:t>   A Vitézlő idei távjai</a:t>
            </a:r>
            <a:endParaRPr lang="hu-HU" sz="40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643938" cy="58054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hu-HU" b="1" dirty="0" smtClean="0">
                <a:solidFill>
                  <a:schemeClr val="folHlink"/>
                </a:solidFill>
                <a:latin typeface="Times New Roman" pitchFamily="18" charset="0"/>
              </a:rPr>
              <a:t>Nemzetközileg meghirdetett</a:t>
            </a:r>
            <a:r>
              <a:rPr lang="hu-HU" dirty="0" smtClean="0">
                <a:solidFill>
                  <a:schemeClr val="tx2"/>
                </a:solidFill>
                <a:latin typeface="Times New Roman" pitchFamily="18" charset="0"/>
              </a:rPr>
              <a:t> teljesítménytúra</a:t>
            </a:r>
          </a:p>
          <a:p>
            <a:pPr algn="ctr" eaLnBrk="1" hangingPunct="1">
              <a:lnSpc>
                <a:spcPct val="8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hu-HU" dirty="0" smtClean="0">
                <a:solidFill>
                  <a:schemeClr val="tx2"/>
                </a:solidFill>
                <a:latin typeface="Times New Roman" pitchFamily="18" charset="0"/>
              </a:rPr>
              <a:t> az Aggteleki Karszt és a Cserehát szívében.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Gyalogos 5 távon: </a:t>
            </a:r>
          </a:p>
          <a:p>
            <a:pPr lvl="3" eaLnBrk="1" hangingPunct="1">
              <a:lnSpc>
                <a:spcPct val="80000"/>
              </a:lnSpc>
              <a:buSzPct val="90000"/>
              <a:buFont typeface="Wingdings" pitchFamily="2" charset="2"/>
              <a:buChar char="Ø"/>
              <a:defRPr/>
            </a:pPr>
            <a:r>
              <a:rPr lang="hu-HU" dirty="0" smtClean="0">
                <a:solidFill>
                  <a:schemeClr val="tx2"/>
                </a:solidFill>
                <a:latin typeface="Times New Roman" pitchFamily="18" charset="0"/>
              </a:rPr>
              <a:t>10 km</a:t>
            </a:r>
          </a:p>
          <a:p>
            <a:pPr lvl="3" eaLnBrk="1" hangingPunct="1">
              <a:lnSpc>
                <a:spcPct val="80000"/>
              </a:lnSpc>
              <a:buSzPct val="90000"/>
              <a:buFont typeface="Wingdings" pitchFamily="2" charset="2"/>
              <a:buChar char="Ø"/>
              <a:defRPr/>
            </a:pPr>
            <a:r>
              <a:rPr lang="hu-HU" dirty="0" smtClean="0">
                <a:solidFill>
                  <a:schemeClr val="tx2"/>
                </a:solidFill>
                <a:latin typeface="Times New Roman" pitchFamily="18" charset="0"/>
              </a:rPr>
              <a:t>15 km</a:t>
            </a:r>
          </a:p>
          <a:p>
            <a:pPr lvl="3" eaLnBrk="1" hangingPunct="1">
              <a:lnSpc>
                <a:spcPct val="80000"/>
              </a:lnSpc>
              <a:buSzPct val="90000"/>
              <a:buFont typeface="Wingdings" pitchFamily="2" charset="2"/>
              <a:buChar char="Ø"/>
              <a:defRPr/>
            </a:pPr>
            <a:r>
              <a:rPr lang="hu-HU" dirty="0" smtClean="0">
                <a:solidFill>
                  <a:schemeClr val="tx2"/>
                </a:solidFill>
                <a:latin typeface="Times New Roman" pitchFamily="18" charset="0"/>
              </a:rPr>
              <a:t>25 km  és kenus táv</a:t>
            </a:r>
          </a:p>
          <a:p>
            <a:pPr lvl="3" eaLnBrk="1" hangingPunct="1">
              <a:lnSpc>
                <a:spcPct val="80000"/>
              </a:lnSpc>
              <a:buSzPct val="90000"/>
              <a:buFont typeface="Wingdings" pitchFamily="2" charset="2"/>
              <a:buChar char="Ø"/>
              <a:defRPr/>
            </a:pPr>
            <a:r>
              <a:rPr lang="hu-HU" dirty="0" smtClean="0">
                <a:solidFill>
                  <a:schemeClr val="tx2"/>
                </a:solidFill>
                <a:latin typeface="Times New Roman" pitchFamily="18" charset="0"/>
              </a:rPr>
              <a:t>35 km</a:t>
            </a:r>
          </a:p>
          <a:p>
            <a:pPr lvl="3" eaLnBrk="1" hangingPunct="1">
              <a:lnSpc>
                <a:spcPct val="80000"/>
              </a:lnSpc>
              <a:buSzPct val="90000"/>
              <a:buFont typeface="Wingdings" pitchFamily="2" charset="2"/>
              <a:buChar char="Ø"/>
              <a:defRPr/>
            </a:pPr>
            <a:r>
              <a:rPr lang="hu-HU" dirty="0" smtClean="0">
                <a:solidFill>
                  <a:schemeClr val="tx2"/>
                </a:solidFill>
                <a:latin typeface="Times New Roman" pitchFamily="18" charset="0"/>
              </a:rPr>
              <a:t>50 km</a:t>
            </a:r>
          </a:p>
          <a:p>
            <a:pPr eaLnBrk="1" hangingPunct="1">
              <a:lnSpc>
                <a:spcPct val="80000"/>
              </a:lnSpc>
              <a:buSzPct val="90000"/>
              <a:buFont typeface="Wingdings" pitchFamily="2" charset="2"/>
              <a:buNone/>
              <a:defRPr/>
            </a:pP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Kerékpáros táv:</a:t>
            </a:r>
            <a:r>
              <a:rPr lang="hu-HU" sz="36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lvl="3" eaLnBrk="1" hangingPunct="1">
              <a:lnSpc>
                <a:spcPct val="80000"/>
              </a:lnSpc>
              <a:buSzPct val="90000"/>
              <a:buFont typeface="Wingdings" pitchFamily="2" charset="2"/>
              <a:buChar char="Ø"/>
              <a:defRPr/>
            </a:pPr>
            <a:r>
              <a:rPr lang="hu-HU" dirty="0" smtClean="0">
                <a:solidFill>
                  <a:schemeClr val="tx2"/>
                </a:solidFill>
                <a:latin typeface="Times New Roman" pitchFamily="18" charset="0"/>
              </a:rPr>
              <a:t>50, </a:t>
            </a:r>
            <a:r>
              <a:rPr lang="hu-HU" dirty="0" smtClean="0">
                <a:solidFill>
                  <a:schemeClr val="tx2"/>
                </a:solidFill>
                <a:latin typeface="Times New Roman" pitchFamily="18" charset="0"/>
              </a:rPr>
              <a:t>80, 100 </a:t>
            </a:r>
            <a:r>
              <a:rPr lang="hu-HU" dirty="0" smtClean="0">
                <a:solidFill>
                  <a:schemeClr val="tx2"/>
                </a:solidFill>
                <a:latin typeface="Times New Roman" pitchFamily="18" charset="0"/>
              </a:rPr>
              <a:t>km – kenuzási lehetőséggel</a:t>
            </a:r>
          </a:p>
          <a:p>
            <a:pPr lvl="3" eaLnBrk="1" hangingPunct="1">
              <a:lnSpc>
                <a:spcPct val="80000"/>
              </a:lnSpc>
              <a:buSzPct val="90000"/>
              <a:buFont typeface="Wingdings" pitchFamily="2" charset="2"/>
              <a:buChar char="Ø"/>
              <a:defRPr/>
            </a:pPr>
            <a:endParaRPr lang="hu-H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SzPct val="90000"/>
              <a:buFont typeface="Wingdings" pitchFamily="2" charset="2"/>
              <a:buNone/>
              <a:defRPr/>
            </a:pPr>
            <a:r>
              <a:rPr lang="hu-HU" sz="2800" dirty="0" smtClean="0">
                <a:solidFill>
                  <a:schemeClr val="tx2"/>
                </a:solidFill>
                <a:latin typeface="Times New Roman" pitchFamily="18" charset="0"/>
              </a:rPr>
              <a:t>Újdonság </a:t>
            </a:r>
            <a:r>
              <a:rPr lang="hu-HU" sz="2800" dirty="0" smtClean="0">
                <a:solidFill>
                  <a:schemeClr val="tx2"/>
                </a:solidFill>
                <a:latin typeface="Times New Roman" pitchFamily="18" charset="0"/>
              </a:rPr>
              <a:t>2017-ban:</a:t>
            </a:r>
            <a:endParaRPr lang="hu-H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lvl="3" eaLnBrk="1" hangingPunct="1">
              <a:lnSpc>
                <a:spcPct val="80000"/>
              </a:lnSpc>
              <a:buSzPct val="90000"/>
              <a:buFont typeface="Wingdings" pitchFamily="2" charset="2"/>
              <a:buChar char="Ø"/>
              <a:defRPr/>
            </a:pPr>
            <a:r>
              <a:rPr lang="hu-HU" dirty="0" smtClean="0">
                <a:solidFill>
                  <a:schemeClr val="tx2"/>
                </a:solidFill>
                <a:latin typeface="Times New Roman" pitchFamily="18" charset="0"/>
              </a:rPr>
              <a:t>Olimpiai ötpróba rendezvénysorozat része az esemény</a:t>
            </a:r>
          </a:p>
          <a:p>
            <a:pPr lvl="3" eaLnBrk="1" hangingPunct="1">
              <a:lnSpc>
                <a:spcPct val="80000"/>
              </a:lnSpc>
              <a:buSzPct val="90000"/>
              <a:buFont typeface="Wingdings" pitchFamily="2" charset="2"/>
              <a:buChar char="Ø"/>
              <a:defRPr/>
            </a:pPr>
            <a:r>
              <a:rPr lang="hu-HU" dirty="0">
                <a:solidFill>
                  <a:schemeClr val="tx2"/>
                </a:solidFill>
                <a:latin typeface="Times New Roman" pitchFamily="18" charset="0"/>
              </a:rPr>
              <a:t>100 km kerékpáros táv új </a:t>
            </a:r>
            <a:r>
              <a:rPr lang="hu-HU" dirty="0" smtClean="0">
                <a:solidFill>
                  <a:schemeClr val="tx2"/>
                </a:solidFill>
                <a:latin typeface="Times New Roman" pitchFamily="18" charset="0"/>
              </a:rPr>
              <a:t>távként</a:t>
            </a:r>
            <a:endParaRPr lang="hu-H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lvl="3" eaLnBrk="1" hangingPunct="1">
              <a:lnSpc>
                <a:spcPct val="80000"/>
              </a:lnSpc>
              <a:buSzPct val="90000"/>
              <a:buFont typeface="Wingdings" pitchFamily="2" charset="2"/>
              <a:buChar char="Ø"/>
              <a:defRPr/>
            </a:pPr>
            <a:r>
              <a:rPr lang="hu-HU" dirty="0" smtClean="0">
                <a:solidFill>
                  <a:schemeClr val="tx2"/>
                </a:solidFill>
                <a:latin typeface="Times New Roman" pitchFamily="18" charset="0"/>
              </a:rPr>
              <a:t>Új pályázat, gyújtsd a szemetet címmel</a:t>
            </a:r>
            <a:endParaRPr lang="hu-HU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4100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7747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101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6288" y="3080704"/>
            <a:ext cx="1655762" cy="122396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2" name="Picture 13" descr="lipcimg_15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075" y="1989138"/>
            <a:ext cx="1584325" cy="118903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3" name="Kép 7" descr="Cscs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2050" y="4221088"/>
            <a:ext cx="1631950" cy="122396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4000" b="1" dirty="0" smtClean="0">
                <a:solidFill>
                  <a:schemeClr val="hlink"/>
                </a:solidFill>
                <a:latin typeface="Monotype Corsiva" pitchFamily="66" charset="0"/>
              </a:rPr>
              <a:t>A Vitézlő kiegészítő programjai</a:t>
            </a:r>
            <a:endParaRPr lang="hu-HU" sz="40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643938" cy="5661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hu-HU" sz="2400" dirty="0" smtClean="0">
                <a:solidFill>
                  <a:srgbClr val="FF0000"/>
                </a:solidFill>
                <a:latin typeface="Times New Roman" pitchFamily="18" charset="0"/>
              </a:rPr>
              <a:t>Pincejáró</a:t>
            </a: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 túra </a:t>
            </a:r>
            <a:r>
              <a:rPr lang="hu-HU" sz="2400" dirty="0" smtClean="0">
                <a:solidFill>
                  <a:srgbClr val="FF0000"/>
                </a:solidFill>
                <a:latin typeface="Times New Roman" pitchFamily="18" charset="0"/>
              </a:rPr>
              <a:t>péntek </a:t>
            </a: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április </a:t>
            </a: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21: </a:t>
            </a:r>
            <a:endParaRPr lang="hu-HU" sz="2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SzPct val="90000"/>
              <a:buFont typeface="Wingdings" pitchFamily="2" charset="2"/>
              <a:buNone/>
              <a:defRPr/>
            </a:pPr>
            <a:endParaRPr lang="hu-HU" sz="2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SzPct val="90000"/>
              <a:buFont typeface="Wingdings" pitchFamily="2" charset="2"/>
              <a:buNone/>
              <a:defRPr/>
            </a:pPr>
            <a:endParaRPr lang="hu-HU" sz="2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SzPct val="90000"/>
              <a:buFont typeface="Wingdings" pitchFamily="2" charset="2"/>
              <a:buNone/>
              <a:defRPr/>
            </a:pPr>
            <a:endParaRPr lang="hu-HU" sz="2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SzPct val="90000"/>
              <a:buFont typeface="Wingdings" pitchFamily="2" charset="2"/>
              <a:buNone/>
              <a:defRPr/>
            </a:pPr>
            <a:endParaRPr lang="hu-HU" sz="2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SzPct val="90000"/>
              <a:buFont typeface="Wingdings" pitchFamily="2" charset="2"/>
              <a:buNone/>
              <a:defRPr/>
            </a:pPr>
            <a:endParaRPr lang="hu-HU" sz="2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SzPct val="90000"/>
              <a:buFont typeface="Wingdings" pitchFamily="2" charset="2"/>
              <a:buNone/>
              <a:defRPr/>
            </a:pPr>
            <a:r>
              <a:rPr lang="hu-HU" sz="2400" dirty="0" smtClean="0">
                <a:solidFill>
                  <a:srgbClr val="FF0000"/>
                </a:solidFill>
                <a:latin typeface="Times New Roman" pitchFamily="18" charset="0"/>
              </a:rPr>
              <a:t>Vitézlő + </a:t>
            </a: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túrák </a:t>
            </a:r>
            <a:r>
              <a:rPr lang="hu-HU" sz="2400" dirty="0" smtClean="0">
                <a:solidFill>
                  <a:srgbClr val="FF0000"/>
                </a:solidFill>
                <a:latin typeface="Times New Roman" pitchFamily="18" charset="0"/>
              </a:rPr>
              <a:t>vasárnap </a:t>
            </a: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április </a:t>
            </a: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23: </a:t>
            </a:r>
            <a:r>
              <a:rPr lang="hu-HU" sz="2000" dirty="0" smtClean="0">
                <a:solidFill>
                  <a:schemeClr val="tx2"/>
                </a:solidFill>
                <a:latin typeface="Times New Roman" pitchFamily="18" charset="0"/>
              </a:rPr>
              <a:t>partnerszervezeteinkkel együttműködve</a:t>
            </a:r>
            <a:r>
              <a:rPr lang="hu-HU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hu-HU" sz="3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SzPct val="90000"/>
              <a:buFont typeface="Wingdings" pitchFamily="2" charset="2"/>
              <a:buNone/>
              <a:defRPr/>
            </a:pPr>
            <a:endParaRPr lang="hu-HU" sz="36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124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7747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127" name="Kép 11" descr="kalandor-vizitura-logo-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5988" y="5853588"/>
            <a:ext cx="2210753" cy="51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Kép 14" descr="edelényi kastélyszige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933825"/>
            <a:ext cx="22796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Szövegdoboz 13"/>
          <p:cNvSpPr txBox="1">
            <a:spLocks noChangeArrowheads="1"/>
          </p:cNvSpPr>
          <p:nvPr/>
        </p:nvSpPr>
        <p:spPr bwMode="auto">
          <a:xfrm>
            <a:off x="3131840" y="6453188"/>
            <a:ext cx="264382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C000"/>
                </a:solidFill>
              </a:rPr>
              <a:t>Kenuzási lehetőség </a:t>
            </a:r>
          </a:p>
        </p:txBody>
      </p:sp>
      <p:sp>
        <p:nvSpPr>
          <p:cNvPr id="5131" name="Szövegdoboz 14"/>
          <p:cNvSpPr txBox="1">
            <a:spLocks noChangeArrowheads="1"/>
          </p:cNvSpPr>
          <p:nvPr/>
        </p:nvSpPr>
        <p:spPr bwMode="auto">
          <a:xfrm>
            <a:off x="3004064" y="5449331"/>
            <a:ext cx="30059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C000"/>
                </a:solidFill>
              </a:rPr>
              <a:t>Dobódélen búzaszentelés</a:t>
            </a:r>
            <a:endParaRPr lang="hu-HU" b="1" dirty="0">
              <a:solidFill>
                <a:srgbClr val="FFC000"/>
              </a:solidFill>
            </a:endParaRPr>
          </a:p>
        </p:txBody>
      </p:sp>
      <p:sp>
        <p:nvSpPr>
          <p:cNvPr id="5132" name="Szövegdoboz 15"/>
          <p:cNvSpPr txBox="1">
            <a:spLocks noChangeArrowheads="1"/>
          </p:cNvSpPr>
          <p:nvPr/>
        </p:nvSpPr>
        <p:spPr bwMode="auto">
          <a:xfrm>
            <a:off x="5902710" y="5723964"/>
            <a:ext cx="3262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FFC000"/>
                </a:solidFill>
              </a:rPr>
              <a:t>Barlanglátogatási lehetőség</a:t>
            </a:r>
            <a:endParaRPr lang="hu-HU" b="1" dirty="0">
              <a:solidFill>
                <a:srgbClr val="FFC000"/>
              </a:solidFill>
            </a:endParaRPr>
          </a:p>
        </p:txBody>
      </p:sp>
      <p:sp>
        <p:nvSpPr>
          <p:cNvPr id="5134" name="Szövegdoboz 17"/>
          <p:cNvSpPr txBox="1">
            <a:spLocks noChangeArrowheads="1"/>
          </p:cNvSpPr>
          <p:nvPr/>
        </p:nvSpPr>
        <p:spPr bwMode="auto">
          <a:xfrm>
            <a:off x="179388" y="5732463"/>
            <a:ext cx="2673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b="1">
                <a:solidFill>
                  <a:srgbClr val="FFC000"/>
                </a:solidFill>
              </a:rPr>
              <a:t>Edelényi Kastélysziget</a:t>
            </a:r>
          </a:p>
          <a:p>
            <a:pPr algn="ctr"/>
            <a:r>
              <a:rPr lang="hu-HU" b="1">
                <a:solidFill>
                  <a:srgbClr val="FFC000"/>
                </a:solidFill>
              </a:rPr>
              <a:t> látogatása!</a:t>
            </a:r>
          </a:p>
        </p:txBody>
      </p:sp>
      <p:pic>
        <p:nvPicPr>
          <p:cNvPr id="19" name="Kép 18" descr="DSC_03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288" y="1773238"/>
            <a:ext cx="1944687" cy="1296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Kép 19" descr="DSC_040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88" y="1341438"/>
            <a:ext cx="1350962" cy="2024062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21" name="Kép 20" descr="10299522_658004244272690_5360284325060299006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775" y="1700213"/>
            <a:ext cx="1979613" cy="1485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Kép 21" descr="10313447_658003990939382_3543298725786545794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625" y="1365250"/>
            <a:ext cx="1511300" cy="2016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933825"/>
            <a:ext cx="2385442" cy="164513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920" y="3918696"/>
            <a:ext cx="2351170" cy="15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78625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4000" b="1" dirty="0" smtClean="0">
                <a:solidFill>
                  <a:schemeClr val="hlink"/>
                </a:solidFill>
                <a:latin typeface="Monotype Corsiva" pitchFamily="66" charset="0"/>
              </a:rPr>
              <a:t>A Vitézlő célközönsége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6561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hu-HU" sz="9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lvl="1" eaLnBrk="1" hangingPunct="1">
              <a:lnSpc>
                <a:spcPct val="150000"/>
              </a:lnSpc>
              <a:buSzPct val="90000"/>
              <a:buFont typeface="Wingdings" pitchFamily="2" charset="2"/>
              <a:buChar char="Ø"/>
              <a:defRPr/>
            </a:pP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Családok: több generációnak közös program</a:t>
            </a:r>
          </a:p>
          <a:p>
            <a:pPr lvl="1" eaLnBrk="1" hangingPunct="1">
              <a:lnSpc>
                <a:spcPct val="150000"/>
              </a:lnSpc>
              <a:buSzPct val="90000"/>
              <a:buFont typeface="Wingdings" pitchFamily="2" charset="2"/>
              <a:buChar char="Ø"/>
              <a:defRPr/>
            </a:pP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Oktatási intézmények tanulói</a:t>
            </a:r>
          </a:p>
          <a:p>
            <a:pPr lvl="1" eaLnBrk="1" hangingPunct="1">
              <a:lnSpc>
                <a:spcPct val="150000"/>
              </a:lnSpc>
              <a:buSzPct val="90000"/>
              <a:buFont typeface="Wingdings" pitchFamily="2" charset="2"/>
              <a:buChar char="Ø"/>
              <a:defRPr/>
            </a:pP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Természetben mozogni vágyók</a:t>
            </a:r>
          </a:p>
          <a:p>
            <a:pPr lvl="1" eaLnBrk="1" hangingPunct="1">
              <a:lnSpc>
                <a:spcPct val="150000"/>
              </a:lnSpc>
              <a:buSzPct val="90000"/>
              <a:buFont typeface="Wingdings" pitchFamily="2" charset="2"/>
              <a:buChar char="Ø"/>
              <a:defRPr/>
            </a:pP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Teljesítménytúrázók (gyalogos, bringás)</a:t>
            </a:r>
          </a:p>
          <a:p>
            <a:pPr lvl="1" eaLnBrk="1" hangingPunct="1">
              <a:lnSpc>
                <a:spcPct val="150000"/>
              </a:lnSpc>
              <a:buSzPct val="90000"/>
              <a:buFont typeface="Wingdings" pitchFamily="2" charset="2"/>
              <a:buChar char="Ø"/>
              <a:defRPr/>
            </a:pP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Természetbarátok</a:t>
            </a:r>
          </a:p>
          <a:p>
            <a:pPr lvl="1" eaLnBrk="1" hangingPunct="1">
              <a:lnSpc>
                <a:spcPct val="150000"/>
              </a:lnSpc>
              <a:buSzPct val="90000"/>
              <a:buFont typeface="Wingdings" pitchFamily="2" charset="2"/>
              <a:buChar char="Ø"/>
              <a:defRPr/>
            </a:pP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Helyi és járási lakosok</a:t>
            </a:r>
          </a:p>
          <a:p>
            <a:pPr lvl="1" eaLnBrk="1" hangingPunct="1">
              <a:lnSpc>
                <a:spcPct val="150000"/>
              </a:lnSpc>
              <a:buSzPct val="90000"/>
              <a:buFont typeface="Wingdings" pitchFamily="2" charset="2"/>
              <a:buChar char="Ø"/>
              <a:defRPr/>
            </a:pP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Fiatalok, fiatalokat tömörítő csoportok </a:t>
            </a:r>
          </a:p>
          <a:p>
            <a:pPr lvl="1" eaLnBrk="1" hangingPunct="1">
              <a:lnSpc>
                <a:spcPct val="150000"/>
              </a:lnSpc>
              <a:buSzPct val="90000"/>
              <a:buFont typeface="Wingdings" pitchFamily="2" charset="2"/>
              <a:buNone/>
              <a:defRPr/>
            </a:pP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    megszólítása, pl.: cserkészek, egyházi közösségek, stb.</a:t>
            </a:r>
          </a:p>
        </p:txBody>
      </p:sp>
      <p:pic>
        <p:nvPicPr>
          <p:cNvPr id="7" name="Kép 6" descr="EP Vár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0188" y="4292600"/>
            <a:ext cx="2312987" cy="17351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Kép 7" descr="IMG_00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3663" y="188913"/>
            <a:ext cx="2339975" cy="1560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6" descr="vitézlő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11125"/>
            <a:ext cx="1174750" cy="166211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Kép 9" descr="IMG_00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125" y="2565400"/>
            <a:ext cx="2282825" cy="1520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56747"/>
            <a:ext cx="5873268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4000" b="1" dirty="0" smtClean="0">
                <a:solidFill>
                  <a:schemeClr val="hlink"/>
                </a:solidFill>
                <a:latin typeface="Monotype Corsiva" pitchFamily="66" charset="0"/>
              </a:rPr>
              <a:t>Miért jönnek el az érdeklődők?</a:t>
            </a:r>
            <a:br>
              <a:rPr lang="hu-HU" sz="4000" b="1" dirty="0" smtClean="0">
                <a:solidFill>
                  <a:schemeClr val="hlink"/>
                </a:solidFill>
                <a:latin typeface="Monotype Corsiva" pitchFamily="66" charset="0"/>
              </a:rPr>
            </a:br>
            <a:endParaRPr lang="hu-HU" sz="4000" b="1" dirty="0" smtClean="0">
              <a:solidFill>
                <a:schemeClr val="hlink"/>
              </a:solidFill>
              <a:latin typeface="Monotype Corsiva" pitchFamily="66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955" y="1536700"/>
            <a:ext cx="8229600" cy="4533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hu-HU" sz="9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lvl="1" eaLnBrk="1" hangingPunct="1">
              <a:buSzPct val="90000"/>
              <a:buFont typeface="Wingdings" pitchFamily="2" charset="2"/>
              <a:buChar char="Ø"/>
              <a:defRPr/>
            </a:pP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ismeretlen, izgalmas vidék a túrázók számára</a:t>
            </a:r>
          </a:p>
          <a:p>
            <a:pPr lvl="1" eaLnBrk="1" hangingPunct="1">
              <a:buSzPct val="90000"/>
              <a:buFont typeface="Wingdings" pitchFamily="2" charset="2"/>
              <a:buChar char="Ø"/>
              <a:defRPr/>
            </a:pP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csodálatos természeti környezet</a:t>
            </a:r>
          </a:p>
          <a:p>
            <a:pPr lvl="1" eaLnBrk="1" hangingPunct="1">
              <a:buSzPct val="90000"/>
              <a:buFont typeface="Wingdings" pitchFamily="2" charset="2"/>
              <a:buChar char="Ø"/>
              <a:defRPr/>
            </a:pP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kulturális, történelmi emlékek</a:t>
            </a:r>
          </a:p>
          <a:p>
            <a:pPr lvl="1" eaLnBrk="1" hangingPunct="1">
              <a:buSzPct val="90000"/>
              <a:buFont typeface="Wingdings" pitchFamily="2" charset="2"/>
              <a:buChar char="Ø"/>
              <a:defRPr/>
            </a:pP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rengeteg meglepetés, ajándék a túra során</a:t>
            </a:r>
          </a:p>
          <a:p>
            <a:pPr lvl="1" eaLnBrk="1" hangingPunct="1">
              <a:buSzPct val="90000"/>
              <a:buFont typeface="Wingdings" pitchFamily="2" charset="2"/>
              <a:buChar char="Ø"/>
              <a:defRPr/>
            </a:pP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színvonalas lebonyolítás</a:t>
            </a:r>
          </a:p>
          <a:p>
            <a:pPr lvl="1" eaLnBrk="1" hangingPunct="1">
              <a:buSzPct val="90000"/>
              <a:buFont typeface="Wingdings" pitchFamily="2" charset="2"/>
              <a:buChar char="Ø"/>
              <a:defRPr/>
            </a:pP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szájhagyomány útján terjedő jó hírnév</a:t>
            </a:r>
          </a:p>
          <a:p>
            <a:pPr lvl="1" eaLnBrk="1" hangingPunct="1">
              <a:buSzPct val="90000"/>
              <a:buFont typeface="Wingdings" pitchFamily="2" charset="2"/>
              <a:buChar char="Ø"/>
              <a:defRPr/>
            </a:pP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széles körű propagálás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u-HU" sz="2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hu-HU" sz="2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hu-HU" sz="24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54069" y="517892"/>
            <a:ext cx="922068" cy="9100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43018" name="Picture 10" descr="P110067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581128"/>
            <a:ext cx="2641600" cy="1981200"/>
          </a:xfrm>
          <a:prstGeom prst="rect">
            <a:avLst/>
          </a:prstGeom>
          <a:noFill/>
          <a:ln w="57150" cmpd="thickThin" algn="ctr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Kép 8" descr="Cscs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2303803"/>
            <a:ext cx="2364359" cy="1773269"/>
          </a:xfrm>
          <a:prstGeom prst="rect">
            <a:avLst/>
          </a:prstGeom>
          <a:noFill/>
          <a:ln w="57150" cmpd="thickThin" algn="ctr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2" y="4941168"/>
            <a:ext cx="4270374" cy="1810090"/>
          </a:xfrm>
          <a:prstGeom prst="rect">
            <a:avLst/>
          </a:prstGeom>
          <a:noFill/>
          <a:ln w="57150" cmpd="thickThin" algn="ctr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430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Kép 9" descr="DSC_035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00014" y="4154488"/>
            <a:ext cx="1763712" cy="258762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7524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b="1" smtClean="0">
                <a:solidFill>
                  <a:schemeClr val="hlink"/>
                </a:solidFill>
                <a:latin typeface="Monotype Corsiva" pitchFamily="66" charset="0"/>
              </a:rPr>
              <a:t>És ami mögötte van….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8563"/>
            <a:ext cx="8229600" cy="4533900"/>
          </a:xfrm>
          <a:ln algn="ctr"/>
        </p:spPr>
        <p:txBody>
          <a:bodyPr/>
          <a:lstStyle/>
          <a:p>
            <a:pPr lvl="1" eaLnBrk="1" hangingPunct="1">
              <a:buSzPct val="90000"/>
              <a:buFont typeface="Wingdings" pitchFamily="2" charset="2"/>
              <a:buChar char="Ø"/>
              <a:defRPr/>
            </a:pPr>
            <a:endParaRPr lang="hu-HU" sz="8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lvl="1" eaLnBrk="1" hangingPunct="1">
              <a:buSzPct val="90000"/>
              <a:buFont typeface="Wingdings" pitchFamily="2" charset="2"/>
              <a:buChar char="Ø"/>
              <a:defRPr/>
            </a:pP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fiatalokból álló lelkes csapat</a:t>
            </a:r>
          </a:p>
          <a:p>
            <a:pPr lvl="1" eaLnBrk="1" hangingPunct="1">
              <a:buSzPct val="90000"/>
              <a:buFont typeface="Wingdings" pitchFamily="2" charset="2"/>
              <a:buChar char="Ø"/>
              <a:defRPr/>
            </a:pP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21. századi megoldások a szervezésben</a:t>
            </a:r>
          </a:p>
          <a:p>
            <a:pPr lvl="1" eaLnBrk="1" hangingPunct="1">
              <a:buSzPct val="90000"/>
              <a:buFont typeface="Wingdings" pitchFamily="2" charset="2"/>
              <a:buChar char="Ø"/>
              <a:defRPr/>
            </a:pP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együttműködési megállapodások több szervezettel</a:t>
            </a:r>
          </a:p>
          <a:p>
            <a:pPr lvl="1" eaLnBrk="1" hangingPunct="1">
              <a:buSzPct val="90000"/>
              <a:buFont typeface="Wingdings" pitchFamily="2" charset="2"/>
              <a:buChar char="Ø"/>
              <a:defRPr/>
            </a:pP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szponzorok, vállalati kapcsolatok</a:t>
            </a:r>
          </a:p>
          <a:p>
            <a:pPr lvl="1" eaLnBrk="1" hangingPunct="1">
              <a:buSzPct val="90000"/>
              <a:buFont typeface="Wingdings" pitchFamily="2" charset="2"/>
              <a:buChar char="Ø"/>
              <a:defRPr/>
            </a:pP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önkéntes szervező gárda</a:t>
            </a:r>
          </a:p>
          <a:p>
            <a:pPr lvl="1" eaLnBrk="1" hangingPunct="1">
              <a:buSzPct val="90000"/>
              <a:buFont typeface="Wingdings" pitchFamily="2" charset="2"/>
              <a:buChar char="Ø"/>
              <a:defRPr/>
            </a:pP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hosszú távra gondolkodás</a:t>
            </a:r>
          </a:p>
          <a:p>
            <a:pPr lvl="1" eaLnBrk="1" hangingPunct="1">
              <a:buSzPct val="90000"/>
              <a:buFont typeface="Wingdings" pitchFamily="2" charset="2"/>
              <a:buNone/>
              <a:defRPr/>
            </a:pPr>
            <a:endParaRPr lang="hu-HU" sz="2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lvl="1" eaLnBrk="1" hangingPunct="1">
              <a:buSzPct val="90000"/>
              <a:buFont typeface="Wingdings" pitchFamily="2" charset="2"/>
              <a:buChar char="Ø"/>
              <a:defRPr/>
            </a:pPr>
            <a:endParaRPr lang="hu-HU" sz="2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lvl="1" eaLnBrk="1" hangingPunct="1">
              <a:buSzPct val="90000"/>
              <a:buFont typeface="Wingdings" pitchFamily="2" charset="2"/>
              <a:buNone/>
              <a:defRPr/>
            </a:pPr>
            <a:endParaRPr lang="hu-HU" sz="2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hu-HU" sz="28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hu-HU" sz="28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8197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7747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5062" name="Picture 6" descr="fogadsimg_13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260350"/>
            <a:ext cx="2592387" cy="19494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5063" name="Picture 7" descr="hpim51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4675" y="2786063"/>
            <a:ext cx="3203575" cy="24130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5064" name="Picture 8" descr="agfeliratokfestjewimg_139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95438" y="4611688"/>
            <a:ext cx="2832100" cy="213042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201" name="Kép 8" descr="SAM_083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8513" y="4321175"/>
            <a:ext cx="1816100" cy="242093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202" name="Picture 14" descr="7-Vitezlo-2012-album-02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68825" y="4614863"/>
            <a:ext cx="2811463" cy="21272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8002587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4000" b="1" smtClean="0">
                <a:solidFill>
                  <a:schemeClr val="hlink"/>
                </a:solidFill>
                <a:latin typeface="Monotype Corsiva" pitchFamily="66" charset="0"/>
              </a:rPr>
              <a:t>Vitézlő szakmai </a:t>
            </a:r>
            <a:br>
              <a:rPr lang="hu-HU" sz="4000" b="1" smtClean="0">
                <a:solidFill>
                  <a:schemeClr val="hlink"/>
                </a:solidFill>
                <a:latin typeface="Monotype Corsiva" pitchFamily="66" charset="0"/>
              </a:rPr>
            </a:br>
            <a:r>
              <a:rPr lang="hu-HU" sz="4000" b="1" smtClean="0">
                <a:solidFill>
                  <a:schemeClr val="hlink"/>
                </a:solidFill>
                <a:latin typeface="Monotype Corsiva" pitchFamily="66" charset="0"/>
              </a:rPr>
              <a:t>elismertsége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916831"/>
            <a:ext cx="8229600" cy="4145831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hu-HU" sz="2800" dirty="0" smtClean="0">
                <a:solidFill>
                  <a:schemeClr val="tx2"/>
                </a:solidFill>
                <a:latin typeface="Times New Roman" pitchFamily="18" charset="0"/>
              </a:rPr>
              <a:t>Az Olimpiai ötpróbasorozat része az esemény.</a:t>
            </a:r>
            <a:endParaRPr lang="hu-HU" sz="8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hu-HU" sz="2800" dirty="0" smtClean="0">
                <a:solidFill>
                  <a:schemeClr val="tx2"/>
                </a:solidFill>
                <a:latin typeface="Times New Roman" pitchFamily="18" charset="0"/>
              </a:rPr>
              <a:t>Kétszer volt már a </a:t>
            </a:r>
            <a:r>
              <a:rPr lang="hu-HU" sz="2800" dirty="0" err="1" smtClean="0">
                <a:solidFill>
                  <a:schemeClr val="tx2"/>
                </a:solidFill>
                <a:latin typeface="Times New Roman" pitchFamily="18" charset="0"/>
              </a:rPr>
              <a:t>Cartographia</a:t>
            </a:r>
            <a:r>
              <a:rPr lang="hu-HU" sz="2800" dirty="0" smtClean="0">
                <a:solidFill>
                  <a:schemeClr val="tx2"/>
                </a:solidFill>
                <a:latin typeface="Times New Roman" pitchFamily="18" charset="0"/>
              </a:rPr>
              <a:t> Kupa része a túra.</a:t>
            </a:r>
            <a:endParaRPr lang="hu-H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hu-HU" sz="8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    Az </a:t>
            </a:r>
            <a:r>
              <a:rPr lang="hu-HU" sz="2800" b="1" dirty="0" smtClean="0">
                <a:solidFill>
                  <a:schemeClr val="tx2"/>
                </a:solidFill>
                <a:latin typeface="Times New Roman" pitchFamily="18" charset="0"/>
              </a:rPr>
              <a:t>IVV nemzetközi túramozgalomba</a:t>
            </a: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 az idén hetedik alkalommal került be a rendezvény, mivel </a:t>
            </a:r>
            <a:r>
              <a:rPr lang="hu-HU" sz="2400" b="1" dirty="0" smtClean="0">
                <a:solidFill>
                  <a:schemeClr val="tx2"/>
                </a:solidFill>
                <a:latin typeface="Times New Roman" pitchFamily="18" charset="0"/>
              </a:rPr>
              <a:t>a családbarát, jól szervezett, kellemes hangulatú túraként ismerték </a:t>
            </a: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</a:rPr>
              <a:t>meg az előző évekbe.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z="2800" dirty="0" smtClean="0">
                <a:solidFill>
                  <a:schemeClr val="tx2"/>
                </a:solidFill>
                <a:latin typeface="Times New Roman" pitchFamily="18" charset="0"/>
              </a:rPr>
              <a:t>    </a:t>
            </a:r>
          </a:p>
        </p:txBody>
      </p:sp>
      <p:pic>
        <p:nvPicPr>
          <p:cNvPr id="44038" name="Picture 6" descr="iv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260350"/>
            <a:ext cx="143986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szendroitura.hu/Graphics/Latnivalok/rakacai-to-viztarozo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5000625"/>
            <a:ext cx="2141537" cy="1601788"/>
          </a:xfrm>
          <a:prstGeom prst="rect">
            <a:avLst/>
          </a:prstGeom>
          <a:ln w="57150" cap="flat" cmpd="thickThin" algn="ctr">
            <a:solidFill>
              <a:srgbClr val="0000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Kép 8" descr="P1160844a -Fenyvesb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750" y="5013325"/>
            <a:ext cx="2232025" cy="1674813"/>
          </a:xfrm>
          <a:prstGeom prst="rect">
            <a:avLst/>
          </a:prstGeom>
          <a:ln w="57150" cap="flat" cmpd="thickThin" algn="ctr">
            <a:solidFill>
              <a:srgbClr val="0000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" name="Kép 9" descr="tájké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2500" y="5013325"/>
            <a:ext cx="2592388" cy="1728788"/>
          </a:xfrm>
          <a:prstGeom prst="rect">
            <a:avLst/>
          </a:prstGeom>
          <a:ln w="57150" cap="flat" cmpd="thickThin" algn="ctr">
            <a:solidFill>
              <a:srgbClr val="0000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22600" y="188913"/>
            <a:ext cx="6121400" cy="1066800"/>
          </a:xfrm>
        </p:spPr>
        <p:txBody>
          <a:bodyPr lIns="90488" tIns="44450" rIns="90488" bIns="44450" anchor="ctr" anchorCtr="0"/>
          <a:lstStyle/>
          <a:p>
            <a:pPr eaLnBrk="1" hangingPunct="1">
              <a:defRPr/>
            </a:pPr>
            <a:r>
              <a:rPr lang="hu-HU" sz="3600" b="1" dirty="0" smtClean="0">
                <a:solidFill>
                  <a:schemeClr val="hlink"/>
                </a:solidFill>
                <a:latin typeface="Monotype Corsiva" pitchFamily="66" charset="0"/>
              </a:rPr>
              <a:t>2017-es XII. </a:t>
            </a:r>
            <a:r>
              <a:rPr lang="hu-HU" sz="3600" b="1" dirty="0" smtClean="0">
                <a:solidFill>
                  <a:schemeClr val="hlink"/>
                </a:solidFill>
                <a:latin typeface="Monotype Corsiva" pitchFamily="66" charset="0"/>
              </a:rPr>
              <a:t>Vitézlő </a:t>
            </a:r>
            <a:br>
              <a:rPr lang="hu-HU" sz="3600" b="1" dirty="0" smtClean="0">
                <a:solidFill>
                  <a:schemeClr val="hlink"/>
                </a:solidFill>
                <a:latin typeface="Monotype Corsiva" pitchFamily="66" charset="0"/>
              </a:rPr>
            </a:br>
            <a:r>
              <a:rPr lang="hu-HU" sz="3600" b="1" dirty="0" smtClean="0">
                <a:solidFill>
                  <a:schemeClr val="hlink"/>
                </a:solidFill>
                <a:latin typeface="Monotype Corsiva" pitchFamily="66" charset="0"/>
              </a:rPr>
              <a:t>ellenőrző pontjai</a:t>
            </a:r>
            <a:r>
              <a:rPr lang="hu-HU" sz="4800" b="1" dirty="0" smtClean="0"/>
              <a:t> </a:t>
            </a:r>
            <a:endParaRPr lang="hu-HU" sz="4800" b="1" dirty="0" smtClean="0">
              <a:latin typeface="Times New Roman CE" charset="-18"/>
            </a:endParaRPr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1232694" y="4399513"/>
            <a:ext cx="1063625" cy="5302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hu-H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Abod</a:t>
            </a:r>
            <a:endParaRPr lang="hu-H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E" charset="-18"/>
            </a:endParaRPr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3635375" y="4724400"/>
            <a:ext cx="1063625" cy="5302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hu-H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Galvács</a:t>
            </a:r>
            <a:endParaRPr lang="hu-H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E" charset="-18"/>
            </a:endParaRPr>
          </a:p>
        </p:txBody>
      </p:sp>
      <p:sp>
        <p:nvSpPr>
          <p:cNvPr id="60423" name="Oval 7"/>
          <p:cNvSpPr>
            <a:spLocks noChangeArrowheads="1"/>
          </p:cNvSpPr>
          <p:nvPr/>
        </p:nvSpPr>
        <p:spPr bwMode="auto">
          <a:xfrm>
            <a:off x="90905" y="53762"/>
            <a:ext cx="1800423" cy="33612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hu-H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E" charset="-18"/>
              </a:rPr>
              <a:t>Bódvaszilas</a:t>
            </a:r>
            <a:endParaRPr lang="hu-H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E" charset="-18"/>
            </a:endParaRPr>
          </a:p>
        </p:txBody>
      </p:sp>
      <p:sp>
        <p:nvSpPr>
          <p:cNvPr id="60424" name="Oval 8"/>
          <p:cNvSpPr>
            <a:spLocks noChangeArrowheads="1"/>
          </p:cNvSpPr>
          <p:nvPr/>
        </p:nvSpPr>
        <p:spPr bwMode="auto">
          <a:xfrm>
            <a:off x="4786313" y="4786313"/>
            <a:ext cx="1216025" cy="5302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hu-H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Rakaca</a:t>
            </a:r>
            <a:endParaRPr lang="hu-H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E" charset="-18"/>
            </a:endParaRPr>
          </a:p>
        </p:txBody>
      </p:sp>
      <p:sp>
        <p:nvSpPr>
          <p:cNvPr id="60426" name="Oval 10"/>
          <p:cNvSpPr>
            <a:spLocks noChangeArrowheads="1"/>
          </p:cNvSpPr>
          <p:nvPr/>
        </p:nvSpPr>
        <p:spPr bwMode="auto">
          <a:xfrm>
            <a:off x="7851775" y="4256088"/>
            <a:ext cx="1292225" cy="5302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hu-H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Meszes</a:t>
            </a:r>
            <a:endParaRPr lang="hu-H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E" charset="-18"/>
            </a:endParaRPr>
          </a:p>
        </p:txBody>
      </p:sp>
      <p:sp>
        <p:nvSpPr>
          <p:cNvPr id="60427" name="Oval 11"/>
          <p:cNvSpPr>
            <a:spLocks noChangeArrowheads="1"/>
          </p:cNvSpPr>
          <p:nvPr/>
        </p:nvSpPr>
        <p:spPr bwMode="auto">
          <a:xfrm>
            <a:off x="5867400" y="2205038"/>
            <a:ext cx="1444625" cy="5302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hu-H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Ördög gát</a:t>
            </a:r>
            <a:endParaRPr lang="hu-H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E" charset="-18"/>
            </a:endParaRPr>
          </a:p>
        </p:txBody>
      </p:sp>
      <p:sp>
        <p:nvSpPr>
          <p:cNvPr id="60429" name="Oval 13"/>
          <p:cNvSpPr>
            <a:spLocks noChangeArrowheads="1"/>
          </p:cNvSpPr>
          <p:nvPr/>
        </p:nvSpPr>
        <p:spPr bwMode="auto">
          <a:xfrm>
            <a:off x="2363688" y="4571570"/>
            <a:ext cx="987425" cy="4540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hu-H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VÁR</a:t>
            </a:r>
            <a:endParaRPr lang="hu-H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E" charset="-18"/>
            </a:endParaRPr>
          </a:p>
        </p:txBody>
      </p:sp>
      <p:pic>
        <p:nvPicPr>
          <p:cNvPr id="60431" name="Picture 15" descr="ördöggá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8388" y="2938066"/>
            <a:ext cx="1231900" cy="16430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50800" algn="ctr" rotWithShape="0">
              <a:schemeClr val="tx1">
                <a:alpha val="70000"/>
              </a:schemeClr>
            </a:outerShdw>
          </a:effectLst>
        </p:spPr>
      </p:pic>
      <p:pic>
        <p:nvPicPr>
          <p:cNvPr id="60434" name="Picture 18" descr="raka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5357813"/>
            <a:ext cx="1714500" cy="12890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50800" algn="ctr" rotWithShape="0">
              <a:schemeClr val="tx1">
                <a:alpha val="70000"/>
              </a:schemeClr>
            </a:outerShdw>
          </a:effectLst>
        </p:spPr>
      </p:pic>
      <p:pic>
        <p:nvPicPr>
          <p:cNvPr id="60435" name="Picture 19" descr="galvác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7882" y="5288681"/>
            <a:ext cx="1962150" cy="123666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50800" algn="ctr" rotWithShape="0">
              <a:schemeClr val="tx1">
                <a:alpha val="70000"/>
              </a:schemeClr>
            </a:outerShdw>
          </a:effectLst>
        </p:spPr>
      </p:pic>
      <p:sp>
        <p:nvSpPr>
          <p:cNvPr id="60437" name="Oval 21"/>
          <p:cNvSpPr>
            <a:spLocks noChangeArrowheads="1"/>
          </p:cNvSpPr>
          <p:nvPr/>
        </p:nvSpPr>
        <p:spPr bwMode="auto">
          <a:xfrm>
            <a:off x="2643188" y="3000375"/>
            <a:ext cx="1301750" cy="487363"/>
          </a:xfrm>
          <a:prstGeom prst="ellipse">
            <a:avLst/>
          </a:prstGeom>
          <a:solidFill>
            <a:schemeClr val="bg1">
              <a:lumMod val="60000"/>
              <a:lumOff val="40000"/>
              <a:alpha val="61000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hu-H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Várdomb</a:t>
            </a:r>
          </a:p>
        </p:txBody>
      </p:sp>
      <p:pic>
        <p:nvPicPr>
          <p:cNvPr id="60438" name="Picture 22" descr="felsővá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2276872"/>
            <a:ext cx="1380554" cy="184073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50800" algn="ctr" rotWithShape="0">
              <a:schemeClr val="tx1">
                <a:alpha val="70000"/>
              </a:schemeClr>
            </a:outerShdw>
          </a:effectLst>
        </p:spPr>
      </p:pic>
      <p:sp>
        <p:nvSpPr>
          <p:cNvPr id="60440" name="Oval 24"/>
          <p:cNvSpPr>
            <a:spLocks noChangeArrowheads="1"/>
          </p:cNvSpPr>
          <p:nvPr/>
        </p:nvSpPr>
        <p:spPr bwMode="auto">
          <a:xfrm>
            <a:off x="4284663" y="1557338"/>
            <a:ext cx="2447925" cy="3714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hu-H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Martonyi Kolostor</a:t>
            </a:r>
            <a:endParaRPr lang="hu-H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E" charset="-18"/>
            </a:endParaRPr>
          </a:p>
        </p:txBody>
      </p:sp>
      <p:sp>
        <p:nvSpPr>
          <p:cNvPr id="10258" name="Text Box 40"/>
          <p:cNvSpPr txBox="1">
            <a:spLocks noChangeArrowheads="1"/>
          </p:cNvSpPr>
          <p:nvPr/>
        </p:nvSpPr>
        <p:spPr bwMode="auto">
          <a:xfrm>
            <a:off x="214313" y="6491288"/>
            <a:ext cx="389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i="1">
                <a:solidFill>
                  <a:schemeClr val="tx2"/>
                </a:solidFill>
                <a:latin typeface="Algerian" pitchFamily="82" charset="0"/>
              </a:rPr>
              <a:t>Szendrői Természetjáró Szakosztály</a:t>
            </a:r>
          </a:p>
        </p:txBody>
      </p:sp>
      <p:sp>
        <p:nvSpPr>
          <p:cNvPr id="37" name="Oval 4"/>
          <p:cNvSpPr>
            <a:spLocks noChangeArrowheads="1"/>
          </p:cNvSpPr>
          <p:nvPr/>
        </p:nvSpPr>
        <p:spPr bwMode="auto">
          <a:xfrm>
            <a:off x="0" y="3933825"/>
            <a:ext cx="1323975" cy="35718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hu-H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Szögliget</a:t>
            </a:r>
          </a:p>
        </p:txBody>
      </p:sp>
      <p:sp>
        <p:nvSpPr>
          <p:cNvPr id="38" name="Oval 18"/>
          <p:cNvSpPr>
            <a:spLocks noChangeArrowheads="1"/>
          </p:cNvSpPr>
          <p:nvPr/>
        </p:nvSpPr>
        <p:spPr bwMode="auto">
          <a:xfrm>
            <a:off x="1835150" y="404813"/>
            <a:ext cx="1285875" cy="469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hu-H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Szalonna</a:t>
            </a:r>
            <a:endParaRPr lang="hu-H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E" charset="-18"/>
            </a:endParaRPr>
          </a:p>
        </p:txBody>
      </p:sp>
      <p:sp>
        <p:nvSpPr>
          <p:cNvPr id="39" name="Oval 19"/>
          <p:cNvSpPr>
            <a:spLocks noChangeArrowheads="1"/>
          </p:cNvSpPr>
          <p:nvPr/>
        </p:nvSpPr>
        <p:spPr bwMode="auto">
          <a:xfrm>
            <a:off x="1258888" y="1052513"/>
            <a:ext cx="1714500" cy="3857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hu-HU" sz="22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E" charset="-18"/>
              </a:rPr>
              <a:t>Hídvégardő</a:t>
            </a:r>
            <a:endParaRPr lang="hu-HU" sz="22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E" charset="-18"/>
            </a:endParaRPr>
          </a:p>
        </p:txBody>
      </p:sp>
      <p:sp>
        <p:nvSpPr>
          <p:cNvPr id="44" name="Oval 7"/>
          <p:cNvSpPr>
            <a:spLocks noChangeArrowheads="1"/>
          </p:cNvSpPr>
          <p:nvPr/>
        </p:nvSpPr>
        <p:spPr bwMode="auto">
          <a:xfrm>
            <a:off x="6450192" y="4745037"/>
            <a:ext cx="1888183" cy="4889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hu-HU" sz="2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CE" charset="-18"/>
              </a:rPr>
              <a:t>Csáky kastély</a:t>
            </a:r>
            <a:endParaRPr lang="hu-HU" sz="22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E" charset="-18"/>
            </a:endParaRPr>
          </a:p>
        </p:txBody>
      </p:sp>
      <p:sp>
        <p:nvSpPr>
          <p:cNvPr id="47" name="Oval 24"/>
          <p:cNvSpPr>
            <a:spLocks noChangeArrowheads="1"/>
          </p:cNvSpPr>
          <p:nvPr/>
        </p:nvSpPr>
        <p:spPr bwMode="auto">
          <a:xfrm>
            <a:off x="7786688" y="357188"/>
            <a:ext cx="987425" cy="4540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hu-H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Csehi</a:t>
            </a:r>
          </a:p>
        </p:txBody>
      </p:sp>
      <p:pic>
        <p:nvPicPr>
          <p:cNvPr id="12316" name="Picture 25" descr="cseh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5388" y="1143000"/>
            <a:ext cx="1384300" cy="14287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50800" algn="ctr" rotWithShape="0">
              <a:schemeClr val="tx1">
                <a:alpha val="70000"/>
              </a:schemeClr>
            </a:outerShdw>
          </a:effectLst>
        </p:spPr>
      </p:pic>
      <p:pic>
        <p:nvPicPr>
          <p:cNvPr id="12317" name="Kép 39" descr="DSC_095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7391" y="175518"/>
            <a:ext cx="1023922" cy="152529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50800" algn="ctr" rotWithShape="0">
              <a:schemeClr val="tx1">
                <a:alpha val="70000"/>
              </a:schemeClr>
            </a:outerShdw>
          </a:effectLst>
        </p:spPr>
      </p:pic>
      <p:pic>
        <p:nvPicPr>
          <p:cNvPr id="12319" name="Kép 41" descr="PIC_0022b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29500" y="2846388"/>
            <a:ext cx="1714500" cy="12858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50800" algn="ctr" rotWithShape="0">
              <a:schemeClr val="tx1">
                <a:alpha val="70000"/>
              </a:schemeClr>
            </a:outerShdw>
          </a:effectLst>
        </p:spPr>
      </p:pic>
      <p:pic>
        <p:nvPicPr>
          <p:cNvPr id="34" name="Picture 2" descr="http://szendroitura.hu/Graphics/Latnivalok/abod-ko-hi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07328" y="4953431"/>
            <a:ext cx="1143008" cy="152356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50800" algn="ctr" rotWithShape="0">
              <a:schemeClr val="tx1">
                <a:alpha val="70000"/>
              </a:schemeClr>
            </a:outerShdw>
          </a:effectLst>
        </p:spPr>
      </p:pic>
      <p:pic>
        <p:nvPicPr>
          <p:cNvPr id="35" name="Picture 2" descr="http://szendroitura.hu/Graphics/Latnivalok/martonyi-palos-kolostor-0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99792" y="1772816"/>
            <a:ext cx="1584176" cy="11881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50800" algn="ctr" rotWithShape="0">
              <a:schemeClr val="tx1">
                <a:alpha val="70000"/>
              </a:schemeClr>
            </a:outerShdw>
          </a:effectLst>
        </p:spPr>
      </p:pic>
      <p:pic>
        <p:nvPicPr>
          <p:cNvPr id="41" name="Kép 40" descr="szogliget_latkep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2780928"/>
            <a:ext cx="1734373" cy="1144141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2" name="Oval 8"/>
          <p:cNvSpPr>
            <a:spLocks noChangeArrowheads="1"/>
          </p:cNvSpPr>
          <p:nvPr/>
        </p:nvSpPr>
        <p:spPr bwMode="auto">
          <a:xfrm>
            <a:off x="4643438" y="4194175"/>
            <a:ext cx="1216025" cy="5302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hu-H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Kilátó</a:t>
            </a:r>
            <a:endParaRPr lang="hu-H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CE" charset="-18"/>
            </a:endParaRPr>
          </a:p>
        </p:txBody>
      </p:sp>
      <p:pic>
        <p:nvPicPr>
          <p:cNvPr id="43" name="Picture 18" descr="felsővá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70983" y="3457542"/>
            <a:ext cx="1368152" cy="966828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6" name="Picture 8" descr="P1100656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31841" y="3678992"/>
            <a:ext cx="1296144" cy="93882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50800" algn="ctr" rotWithShape="0">
              <a:schemeClr val="tx1">
                <a:alpha val="70000"/>
              </a:schemeClr>
            </a:outerShdw>
          </a:effec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303" y="5288681"/>
            <a:ext cx="1725647" cy="12908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50800" algn="ctr" rotWithShape="0">
              <a:schemeClr val="tx1">
                <a:alpha val="70000"/>
              </a:scheme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12" y="1557338"/>
            <a:ext cx="1491157" cy="1118368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9" t="-1020" r="13062" b="1020"/>
          <a:stretch/>
        </p:blipFill>
        <p:spPr>
          <a:xfrm>
            <a:off x="-2373" y="455241"/>
            <a:ext cx="1074034" cy="1681162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0" y="4953431"/>
            <a:ext cx="1069724" cy="15995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50800" algn="ctr" rotWithShape="0">
              <a:schemeClr val="tx1">
                <a:alpha val="70000"/>
              </a:schemeClr>
            </a:outerShdw>
          </a:effectLst>
        </p:spPr>
      </p:pic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-36512" y="4437112"/>
            <a:ext cx="1323975" cy="35718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defRPr/>
            </a:pPr>
            <a:r>
              <a:rPr lang="hu-H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Égerszög</a:t>
            </a:r>
            <a:endParaRPr lang="hu-HU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1" grpId="0" animBg="1"/>
      <p:bldP spid="60422" grpId="0" animBg="1"/>
      <p:bldP spid="60423" grpId="0" animBg="1"/>
      <p:bldP spid="60424" grpId="0" animBg="1"/>
      <p:bldP spid="60426" grpId="0" animBg="1"/>
      <p:bldP spid="60427" grpId="0" animBg="1"/>
      <p:bldP spid="60429" grpId="0" animBg="1"/>
      <p:bldP spid="60440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b="1" dirty="0" smtClean="0">
                <a:solidFill>
                  <a:schemeClr val="hlink"/>
                </a:solidFill>
                <a:latin typeface="Monotype Corsiva" pitchFamily="66" charset="0"/>
              </a:rPr>
              <a:t>A Vitézlő ellenőrzőpontok </a:t>
            </a:r>
            <a:br>
              <a:rPr lang="hu-HU" b="1" dirty="0" smtClean="0">
                <a:solidFill>
                  <a:schemeClr val="hlink"/>
                </a:solidFill>
                <a:latin typeface="Monotype Corsiva" pitchFamily="66" charset="0"/>
              </a:rPr>
            </a:br>
            <a:r>
              <a:rPr lang="hu-HU" b="1" dirty="0" smtClean="0">
                <a:solidFill>
                  <a:schemeClr val="hlink"/>
                </a:solidFill>
                <a:latin typeface="Monotype Corsiva" pitchFamily="66" charset="0"/>
              </a:rPr>
              <a:t>pillanatképei</a:t>
            </a:r>
            <a:endParaRPr lang="hu-HU" sz="3600" i="1" dirty="0" smtClean="0">
              <a:solidFill>
                <a:srgbClr val="3333CC"/>
              </a:solidFill>
              <a:latin typeface="Monotype Corsiva" pitchFamily="66" charset="0"/>
            </a:endParaRPr>
          </a:p>
        </p:txBody>
      </p:sp>
      <p:pic>
        <p:nvPicPr>
          <p:cNvPr id="1331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0350"/>
            <a:ext cx="7747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Grp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85113" y="260350"/>
            <a:ext cx="773112" cy="773113"/>
          </a:xfrm>
          <a:noFill/>
        </p:spPr>
      </p:pic>
      <p:pic>
        <p:nvPicPr>
          <p:cNvPr id="74764" name="Picture 12" descr="kozpimg_28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4076700"/>
            <a:ext cx="3313112" cy="248602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19" name="Kép 9" descr="EP Meszes (2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4076700"/>
            <a:ext cx="3360737" cy="25209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20" name="Kép 10" descr="EP Rakaca (2)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1628775"/>
            <a:ext cx="3121025" cy="208121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21" name="Kép 11" descr="EP Vár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763" y="1655763"/>
            <a:ext cx="2795587" cy="209708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6" y="1640189"/>
            <a:ext cx="2787196" cy="209039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ntháló">
  <a:themeElements>
    <a:clrScheme name="Pontháló 7">
      <a:dk1>
        <a:srgbClr val="007673"/>
      </a:dk1>
      <a:lt1>
        <a:srgbClr val="FFFFFF"/>
      </a:lt1>
      <a:dk2>
        <a:srgbClr val="008080"/>
      </a:dk2>
      <a:lt2>
        <a:srgbClr val="FFFF99"/>
      </a:lt2>
      <a:accent1>
        <a:srgbClr val="33CCCC"/>
      </a:accent1>
      <a:accent2>
        <a:srgbClr val="006462"/>
      </a:accent2>
      <a:accent3>
        <a:srgbClr val="AAC0C0"/>
      </a:accent3>
      <a:accent4>
        <a:srgbClr val="DADADA"/>
      </a:accent4>
      <a:accent5>
        <a:srgbClr val="ADE2E2"/>
      </a:accent5>
      <a:accent6>
        <a:srgbClr val="005A58"/>
      </a:accent6>
      <a:hlink>
        <a:srgbClr val="FFCC00"/>
      </a:hlink>
      <a:folHlink>
        <a:srgbClr val="CC3300"/>
      </a:folHlink>
    </a:clrScheme>
    <a:fontScheme name="Pontháló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ntháló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háló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háló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háló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tháló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háló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háló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ntháló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ntháló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ntháló 7">
    <a:dk1>
      <a:srgbClr val="007673"/>
    </a:dk1>
    <a:lt1>
      <a:srgbClr val="FFFFFF"/>
    </a:lt1>
    <a:dk2>
      <a:srgbClr val="008080"/>
    </a:dk2>
    <a:lt2>
      <a:srgbClr val="FFFF99"/>
    </a:lt2>
    <a:accent1>
      <a:srgbClr val="33CCCC"/>
    </a:accent1>
    <a:accent2>
      <a:srgbClr val="006462"/>
    </a:accent2>
    <a:accent3>
      <a:srgbClr val="AAC0C0"/>
    </a:accent3>
    <a:accent4>
      <a:srgbClr val="DADADA"/>
    </a:accent4>
    <a:accent5>
      <a:srgbClr val="ADE2E2"/>
    </a:accent5>
    <a:accent6>
      <a:srgbClr val="005A58"/>
    </a:accent6>
    <a:hlink>
      <a:srgbClr val="FFCC00"/>
    </a:hlink>
    <a:folHlink>
      <a:srgbClr val="CC3300"/>
    </a:folHlink>
  </a:clrScheme>
</a:themeOverride>
</file>

<file path=ppt/theme/themeOverride2.xml><?xml version="1.0" encoding="utf-8"?>
<a:themeOverride xmlns:a="http://schemas.openxmlformats.org/drawingml/2006/main">
  <a:clrScheme name="Pontháló 7">
    <a:dk1>
      <a:srgbClr val="007673"/>
    </a:dk1>
    <a:lt1>
      <a:srgbClr val="FFFFFF"/>
    </a:lt1>
    <a:dk2>
      <a:srgbClr val="008080"/>
    </a:dk2>
    <a:lt2>
      <a:srgbClr val="FFFF99"/>
    </a:lt2>
    <a:accent1>
      <a:srgbClr val="33CCCC"/>
    </a:accent1>
    <a:accent2>
      <a:srgbClr val="006462"/>
    </a:accent2>
    <a:accent3>
      <a:srgbClr val="AAC0C0"/>
    </a:accent3>
    <a:accent4>
      <a:srgbClr val="DADADA"/>
    </a:accent4>
    <a:accent5>
      <a:srgbClr val="ADE2E2"/>
    </a:accent5>
    <a:accent6>
      <a:srgbClr val="005A58"/>
    </a:accent6>
    <a:hlink>
      <a:srgbClr val="FFCC00"/>
    </a:hlink>
    <a:folHlink>
      <a:srgbClr val="CC33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1050</TotalTime>
  <Words>418</Words>
  <Application>Microsoft Office PowerPoint</Application>
  <PresentationFormat>Diavetítés a képernyőre (4:3 oldalarány)</PresentationFormat>
  <Paragraphs>100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9" baseType="lpstr">
      <vt:lpstr>Algerian</vt:lpstr>
      <vt:lpstr>Arial</vt:lpstr>
      <vt:lpstr>Monotype Corsiva</vt:lpstr>
      <vt:lpstr>Times New Roman</vt:lpstr>
      <vt:lpstr>Times New Roman CE</vt:lpstr>
      <vt:lpstr>Wingdings</vt:lpstr>
      <vt:lpstr>Pontháló</vt:lpstr>
      <vt:lpstr>Szendrő Városi Sport- és Szabadidő Klub Természetjáró Szakosztály </vt:lpstr>
      <vt:lpstr>   A Vitézlő idei távjai</vt:lpstr>
      <vt:lpstr>A Vitézlő kiegészítő programjai</vt:lpstr>
      <vt:lpstr>A Vitézlő célközönsége</vt:lpstr>
      <vt:lpstr>Miért jönnek el az érdeklődők? </vt:lpstr>
      <vt:lpstr>És ami mögötte van….</vt:lpstr>
      <vt:lpstr>Vitézlő szakmai  elismertsége</vt:lpstr>
      <vt:lpstr>2017-es XII. Vitézlő  ellenőrző pontjai </vt:lpstr>
      <vt:lpstr>A Vitézlő ellenőrzőpontok  pillanatképei</vt:lpstr>
      <vt:lpstr>Vitézlő rajt cél</vt:lpstr>
      <vt:lpstr>PowerPoint bemutató</vt:lpstr>
      <vt:lpstr>További információk weboldalunkon: www.szendroitura.hu</vt:lpstr>
    </vt:vector>
  </TitlesOfParts>
  <Company>Pultrans Kft.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Kriszti</dc:creator>
  <cp:lastModifiedBy>Antal Ferenc</cp:lastModifiedBy>
  <cp:revision>102</cp:revision>
  <dcterms:created xsi:type="dcterms:W3CDTF">2008-01-09T14:58:43Z</dcterms:created>
  <dcterms:modified xsi:type="dcterms:W3CDTF">2017-02-21T00:52:17Z</dcterms:modified>
</cp:coreProperties>
</file>